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stic Printed" charset="1" panose="00000000000000000000"/>
      <p:regular r:id="rId10"/>
    </p:embeddedFont>
    <p:embeddedFont>
      <p:font typeface="Arial" charset="1" panose="020B0502020202020204"/>
      <p:regular r:id="rId11"/>
    </p:embeddedFont>
    <p:embeddedFont>
      <p:font typeface="Arial Bold" charset="1" panose="020B0802020202020204"/>
      <p:regular r:id="rId12"/>
    </p:embeddedFont>
    <p:embeddedFont>
      <p:font typeface="Arial Italics" charset="1" panose="020B0502020202090204"/>
      <p:regular r:id="rId13"/>
    </p:embeddedFont>
    <p:embeddedFont>
      <p:font typeface="Arial Bold Italics" charset="1" panose="020B08020202020902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63162" y="-789039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0933">
            <a:off x="-2582731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584336" y="-1920382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366315">
            <a:off x="16272866" y="2044607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2097557" y="1166616"/>
            <a:ext cx="14189850" cy="433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60"/>
              </a:lnSpc>
            </a:pPr>
            <a:r>
              <a:rPr lang="en-US" sz="9357" spc="-561">
                <a:solidFill>
                  <a:srgbClr val="0B4E7C"/>
                </a:solidFill>
                <a:latin typeface="Rustic Printed"/>
              </a:rPr>
              <a:t>QUANTIFYING THE AIR TRAVEL EXPERIENCE: A COMPREHENSIVE ANALYSIS OF INFLUENTIAL FACTORS IN PASSENGER SATISFACTION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4142913">
            <a:off x="15691687" y="2319191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823717">
            <a:off x="227634" y="6109402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03704" y="1986675"/>
            <a:ext cx="1467459" cy="1581362"/>
          </a:xfrm>
          <a:custGeom>
            <a:avLst/>
            <a:gdLst/>
            <a:ahLst/>
            <a:cxnLst/>
            <a:rect r="r" b="b" t="t" l="l"/>
            <a:pathLst>
              <a:path h="1581362" w="1467459">
                <a:moveTo>
                  <a:pt x="1467459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9" y="1581362"/>
                </a:lnTo>
                <a:lnTo>
                  <a:pt x="1467459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484552" y="5438049"/>
            <a:ext cx="1140143" cy="1228640"/>
          </a:xfrm>
          <a:custGeom>
            <a:avLst/>
            <a:gdLst/>
            <a:ahLst/>
            <a:cxnLst/>
            <a:rect r="r" b="b" t="t" l="l"/>
            <a:pathLst>
              <a:path h="1228640" w="1140143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3680794" y="5604097"/>
            <a:ext cx="10355609" cy="44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55"/>
              </a:lnSpc>
              <a:spcBef>
                <a:spcPct val="0"/>
              </a:spcBef>
            </a:pPr>
            <a:r>
              <a:rPr lang="en-US" sz="2841" spc="179">
                <a:solidFill>
                  <a:srgbClr val="000000"/>
                </a:solidFill>
                <a:latin typeface="Arial"/>
              </a:rPr>
              <a:t>GROUP 05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558568" y="6341197"/>
            <a:ext cx="9425390" cy="3124200"/>
            <a:chOff x="0" y="0"/>
            <a:chExt cx="12567186" cy="416560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624"/>
              <a:ext cx="7306152" cy="357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MUHAMMAD ZAHRIEL BIN ISMAIL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HAN XIANG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IZZUL ILHAM BIN YUSOF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TASSLIM BIN MANSOOR ALI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ZHANG LEPING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966522" y="-123825"/>
              <a:ext cx="1927920" cy="357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Leader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Maker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Detective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Oracle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Presenter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551379" y="-123825"/>
              <a:ext cx="2015808" cy="4289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22085509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22093085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22107573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23056322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-179">
                  <a:solidFill>
                    <a:srgbClr val="000000"/>
                  </a:solidFill>
                  <a:latin typeface="Arial"/>
                </a:rPr>
                <a:t>22098083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2835" y="1133473"/>
            <a:ext cx="10292933" cy="279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03 </a:t>
            </a:r>
          </a:p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DATA SCIENCE PIPELINE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2163" y="4414838"/>
            <a:ext cx="10593075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Canva Sans"/>
              </a:rPr>
              <a:t>Data Structure, Metadata and Data Quality assessment</a:t>
            </a:r>
          </a:p>
          <a:p>
            <a:pPr marL="0" indent="0" lvl="0">
              <a:lnSpc>
                <a:spcPts val="2295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5909" y="2212116"/>
            <a:ext cx="6273391" cy="5862769"/>
          </a:xfrm>
          <a:custGeom>
            <a:avLst/>
            <a:gdLst/>
            <a:ahLst/>
            <a:cxnLst/>
            <a:rect r="r" b="b" t="t" l="l"/>
            <a:pathLst>
              <a:path h="5862769" w="6273391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379" y="2994309"/>
            <a:ext cx="10473623" cy="5176618"/>
          </a:xfrm>
          <a:custGeom>
            <a:avLst/>
            <a:gdLst/>
            <a:ahLst/>
            <a:cxnLst/>
            <a:rect r="r" b="b" t="t" l="l"/>
            <a:pathLst>
              <a:path h="5176618" w="10473623">
                <a:moveTo>
                  <a:pt x="0" y="0"/>
                </a:moveTo>
                <a:lnTo>
                  <a:pt x="10473623" y="0"/>
                </a:lnTo>
                <a:lnTo>
                  <a:pt x="10473623" y="5176618"/>
                </a:lnTo>
                <a:lnTo>
                  <a:pt x="0" y="5176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843522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DATA STRUCTURE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01544" y="3944318"/>
            <a:ext cx="5589307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Arial"/>
              </a:rPr>
              <a:t>Understanding the overall structure of the data is important before further analysis</a:t>
            </a:r>
          </a:p>
          <a:p>
            <a:pPr>
              <a:lnSpc>
                <a:spcPts val="4455"/>
              </a:lnSpc>
            </a:pPr>
          </a:p>
          <a:p>
            <a:pPr marL="0" indent="0" lvl="0">
              <a:lnSpc>
                <a:spcPts val="22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8563" y="2909050"/>
            <a:ext cx="9909452" cy="5722855"/>
          </a:xfrm>
          <a:custGeom>
            <a:avLst/>
            <a:gdLst/>
            <a:ahLst/>
            <a:cxnLst/>
            <a:rect r="r" b="b" t="t" l="l"/>
            <a:pathLst>
              <a:path h="5722855" w="9909452">
                <a:moveTo>
                  <a:pt x="0" y="0"/>
                </a:moveTo>
                <a:lnTo>
                  <a:pt x="9909452" y="0"/>
                </a:lnTo>
                <a:lnTo>
                  <a:pt x="9909452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8563" y="981075"/>
            <a:ext cx="843522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METADATA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67849" y="4505928"/>
            <a:ext cx="4939109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Canva Sans Bold"/>
              </a:rPr>
              <a:t>Noteable Columns:</a:t>
            </a:r>
          </a:p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Canva Sans"/>
              </a:rPr>
              <a:t>Age</a:t>
            </a:r>
          </a:p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Canva Sans"/>
              </a:rPr>
              <a:t>Flight Distance</a:t>
            </a:r>
          </a:p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Canva Sans"/>
              </a:rPr>
              <a:t>Departure Delay</a:t>
            </a:r>
          </a:p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Canva Sans"/>
              </a:rPr>
              <a:t>Arrival Delay</a:t>
            </a:r>
          </a:p>
          <a:p>
            <a:pPr marL="0" indent="0" lvl="0">
              <a:lnSpc>
                <a:spcPts val="229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267849" y="2861425"/>
            <a:ext cx="5250778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Canva Sans"/>
              </a:rPr>
              <a:t>Overall, structure of internal data</a:t>
            </a:r>
          </a:p>
          <a:p>
            <a:pPr marL="0" indent="0" lvl="0">
              <a:lnSpc>
                <a:spcPts val="22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0265" y="1031311"/>
            <a:ext cx="8849035" cy="8305123"/>
          </a:xfrm>
          <a:custGeom>
            <a:avLst/>
            <a:gdLst/>
            <a:ahLst/>
            <a:cxnLst/>
            <a:rect r="r" b="b" t="t" l="l"/>
            <a:pathLst>
              <a:path h="8305123" w="8849035">
                <a:moveTo>
                  <a:pt x="0" y="0"/>
                </a:moveTo>
                <a:lnTo>
                  <a:pt x="8849035" y="0"/>
                </a:lnTo>
                <a:lnTo>
                  <a:pt x="8849035" y="8305123"/>
                </a:lnTo>
                <a:lnTo>
                  <a:pt x="0" y="8305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0894" y="981075"/>
            <a:ext cx="843522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METADATA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0894" y="3177327"/>
            <a:ext cx="5191363" cy="197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2"/>
              </a:lnSpc>
            </a:pPr>
            <a:r>
              <a:rPr lang="en-US" sz="3290" spc="197">
                <a:solidFill>
                  <a:srgbClr val="0B4E7C"/>
                </a:solidFill>
                <a:latin typeface="Canva Sans"/>
              </a:rPr>
              <a:t>Columns here are all </a:t>
            </a:r>
            <a:r>
              <a:rPr lang="en-US" sz="3290" spc="197">
                <a:solidFill>
                  <a:srgbClr val="0B4E7C"/>
                </a:solidFill>
                <a:latin typeface="Canva Sans Bold"/>
              </a:rPr>
              <a:t>ordinal </a:t>
            </a:r>
            <a:r>
              <a:rPr lang="en-US" sz="3290" spc="197">
                <a:solidFill>
                  <a:srgbClr val="0B4E7C"/>
                </a:solidFill>
                <a:latin typeface="Canva Sans"/>
              </a:rPr>
              <a:t>columns rating from 1-5 stars</a:t>
            </a:r>
          </a:p>
          <a:p>
            <a:pPr marL="0" indent="0" lvl="0">
              <a:lnSpc>
                <a:spcPts val="228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160894" y="5772150"/>
            <a:ext cx="5191363" cy="140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2"/>
              </a:lnSpc>
            </a:pPr>
            <a:r>
              <a:rPr lang="en-US" sz="3290" spc="197">
                <a:solidFill>
                  <a:srgbClr val="0B4E7C"/>
                </a:solidFill>
                <a:latin typeface="Canva Sans Bold"/>
              </a:rPr>
              <a:t>Target Column:</a:t>
            </a:r>
            <a:r>
              <a:rPr lang="en-US" sz="3290" spc="197">
                <a:solidFill>
                  <a:srgbClr val="0B4E7C"/>
                </a:solidFill>
                <a:latin typeface="Canva Sans"/>
              </a:rPr>
              <a:t> Satisfaction</a:t>
            </a:r>
          </a:p>
          <a:p>
            <a:pPr marL="0" indent="0" lvl="0">
              <a:lnSpc>
                <a:spcPts val="22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71138"/>
            <a:ext cx="9864406" cy="5887162"/>
          </a:xfrm>
          <a:custGeom>
            <a:avLst/>
            <a:gdLst/>
            <a:ahLst/>
            <a:cxnLst/>
            <a:rect r="r" b="b" t="t" l="l"/>
            <a:pathLst>
              <a:path h="5887162" w="9864406">
                <a:moveTo>
                  <a:pt x="0" y="0"/>
                </a:moveTo>
                <a:lnTo>
                  <a:pt x="9864406" y="0"/>
                </a:lnTo>
                <a:lnTo>
                  <a:pt x="9864406" y="5887162"/>
                </a:lnTo>
                <a:lnTo>
                  <a:pt x="0" y="5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2441"/>
            <a:ext cx="1606184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DATA QUALITY ASSESSMENT (PART 1)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20768"/>
            <a:ext cx="9653049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 strike="noStrike" u="none">
                <a:solidFill>
                  <a:srgbClr val="0B4E7C"/>
                </a:solidFill>
                <a:latin typeface="Arial"/>
              </a:rPr>
              <a:t>Missing data</a:t>
            </a:r>
          </a:p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569692" y="4015384"/>
            <a:ext cx="5913655" cy="454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Arial"/>
              </a:rPr>
              <a:t>One feature with missing data, analysis shows that it effects 393 Rows</a:t>
            </a:r>
          </a:p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Arial"/>
              </a:rPr>
              <a:t>(N &lt; 0.302% of total data)</a:t>
            </a:r>
          </a:p>
          <a:p>
            <a:pPr>
              <a:lnSpc>
                <a:spcPts val="4455"/>
              </a:lnSpc>
            </a:pPr>
          </a:p>
          <a:p>
            <a:pPr marL="0" indent="0" lvl="0">
              <a:lnSpc>
                <a:spcPts val="4455"/>
              </a:lnSpc>
              <a:spcBef>
                <a:spcPct val="0"/>
              </a:spcBef>
            </a:pPr>
            <a:r>
              <a:rPr lang="en-US" sz="3300" spc="198">
                <a:solidFill>
                  <a:srgbClr val="0B4E7C"/>
                </a:solidFill>
                <a:latin typeface="Arial"/>
              </a:rPr>
              <a:t>Used Multiple Imputation by Chained equation(MICE) to impute the missing data.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2835" y="3294618"/>
            <a:ext cx="8559951" cy="5809722"/>
          </a:xfrm>
          <a:custGeom>
            <a:avLst/>
            <a:gdLst/>
            <a:ahLst/>
            <a:cxnLst/>
            <a:rect r="r" b="b" t="t" l="l"/>
            <a:pathLst>
              <a:path h="5809722" w="8559951">
                <a:moveTo>
                  <a:pt x="0" y="0"/>
                </a:moveTo>
                <a:lnTo>
                  <a:pt x="8559951" y="0"/>
                </a:lnTo>
                <a:lnTo>
                  <a:pt x="8559951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303623"/>
            <a:ext cx="8578837" cy="5800717"/>
          </a:xfrm>
          <a:custGeom>
            <a:avLst/>
            <a:gdLst/>
            <a:ahLst/>
            <a:cxnLst/>
            <a:rect r="r" b="b" t="t" l="l"/>
            <a:pathLst>
              <a:path h="5800717" w="8578837">
                <a:moveTo>
                  <a:pt x="0" y="0"/>
                </a:moveTo>
                <a:lnTo>
                  <a:pt x="8578837" y="0"/>
                </a:lnTo>
                <a:lnTo>
                  <a:pt x="8578837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835" y="390389"/>
            <a:ext cx="1606184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DATA QUALITY ASSESSMENT (PART 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2835" y="2118608"/>
            <a:ext cx="965304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 strike="noStrike" u="none">
                <a:solidFill>
                  <a:srgbClr val="0B4E7C"/>
                </a:solidFill>
                <a:latin typeface="Arial"/>
              </a:rPr>
              <a:t>Identifying outliers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49326"/>
            <a:ext cx="8473528" cy="5908974"/>
          </a:xfrm>
          <a:custGeom>
            <a:avLst/>
            <a:gdLst/>
            <a:ahLst/>
            <a:cxnLst/>
            <a:rect r="r" b="b" t="t" l="l"/>
            <a:pathLst>
              <a:path h="5908974" w="8473528">
                <a:moveTo>
                  <a:pt x="0" y="0"/>
                </a:moveTo>
                <a:lnTo>
                  <a:pt x="8473528" y="0"/>
                </a:lnTo>
                <a:lnTo>
                  <a:pt x="8473528" y="5908974"/>
                </a:lnTo>
                <a:lnTo>
                  <a:pt x="0" y="5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9925"/>
            <a:ext cx="1606184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DATA QUALITY ASSESSMENT (PART 3)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92051"/>
            <a:ext cx="965304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B4E7C"/>
                </a:solidFill>
                <a:latin typeface="Arial"/>
              </a:rPr>
              <a:t>Data Binning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81749" y="3397576"/>
            <a:ext cx="5988796" cy="2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5"/>
              </a:lnSpc>
              <a:spcBef>
                <a:spcPct val="0"/>
              </a:spcBef>
            </a:pPr>
            <a:r>
              <a:rPr lang="en-US" sz="3300" spc="198">
                <a:solidFill>
                  <a:srgbClr val="0B4E7C"/>
                </a:solidFill>
                <a:latin typeface="Arial"/>
              </a:rPr>
              <a:t>Binning data to simplify large amounts of data to make it easier to process and understand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8777" y="1133473"/>
            <a:ext cx="8435223" cy="40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04</a:t>
            </a:r>
          </a:p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EXPLORATORY DATA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6110" y="5614183"/>
            <a:ext cx="1000715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5"/>
              </a:lnSpc>
              <a:spcBef>
                <a:spcPct val="0"/>
              </a:spcBef>
            </a:pPr>
            <a:r>
              <a:rPr lang="en-US" sz="3300" spc="198">
                <a:solidFill>
                  <a:srgbClr val="0B4E7C"/>
                </a:solidFill>
                <a:latin typeface="Arial"/>
              </a:rPr>
              <a:t>Distribution, Correlation &amp; Feature Importance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5909" y="2212116"/>
            <a:ext cx="6273391" cy="5862769"/>
          </a:xfrm>
          <a:custGeom>
            <a:avLst/>
            <a:gdLst/>
            <a:ahLst/>
            <a:cxnLst/>
            <a:rect r="r" b="b" t="t" l="l"/>
            <a:pathLst>
              <a:path h="5862769" w="6273391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8888" y="3959144"/>
            <a:ext cx="5285501" cy="5789415"/>
          </a:xfrm>
          <a:custGeom>
            <a:avLst/>
            <a:gdLst/>
            <a:ahLst/>
            <a:cxnLst/>
            <a:rect r="r" b="b" t="t" l="l"/>
            <a:pathLst>
              <a:path h="5789415" w="5285501">
                <a:moveTo>
                  <a:pt x="0" y="0"/>
                </a:moveTo>
                <a:lnTo>
                  <a:pt x="5285501" y="0"/>
                </a:lnTo>
                <a:lnTo>
                  <a:pt x="5285501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9763" y="3959144"/>
            <a:ext cx="6399537" cy="5938553"/>
          </a:xfrm>
          <a:custGeom>
            <a:avLst/>
            <a:gdLst/>
            <a:ahLst/>
            <a:cxnLst/>
            <a:rect r="r" b="b" t="t" l="l"/>
            <a:pathLst>
              <a:path h="5938553" w="6399537">
                <a:moveTo>
                  <a:pt x="0" y="0"/>
                </a:moveTo>
                <a:lnTo>
                  <a:pt x="6399537" y="0"/>
                </a:lnTo>
                <a:lnTo>
                  <a:pt x="6399537" y="5938553"/>
                </a:lnTo>
                <a:lnTo>
                  <a:pt x="0" y="593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68905" y="6228866"/>
            <a:ext cx="3340523" cy="1010508"/>
          </a:xfrm>
          <a:custGeom>
            <a:avLst/>
            <a:gdLst/>
            <a:ahLst/>
            <a:cxnLst/>
            <a:rect r="r" b="b" t="t" l="l"/>
            <a:pathLst>
              <a:path h="1010508" w="3340523">
                <a:moveTo>
                  <a:pt x="0" y="0"/>
                </a:moveTo>
                <a:lnTo>
                  <a:pt x="3340523" y="0"/>
                </a:lnTo>
                <a:lnTo>
                  <a:pt x="3340523" y="1010508"/>
                </a:lnTo>
                <a:lnTo>
                  <a:pt x="0" y="1010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3947" y="219074"/>
            <a:ext cx="17250379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DISTRIBUTION: DEMOGRAPHIC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3947" y="1911945"/>
            <a:ext cx="6967291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B4E7C"/>
                </a:solidFill>
                <a:latin typeface="Arial"/>
              </a:rPr>
              <a:t>Generally, less than half of the customers surveyed are satisfied with the services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92009" y="1911945"/>
            <a:ext cx="6967291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0B4E7C"/>
                </a:solidFill>
                <a:latin typeface="Arial"/>
              </a:rPr>
              <a:t>Even across different age group, most customer are prone towards neutral and negative view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514" y="4001012"/>
            <a:ext cx="5555374" cy="5933351"/>
          </a:xfrm>
          <a:custGeom>
            <a:avLst/>
            <a:gdLst/>
            <a:ahLst/>
            <a:cxnLst/>
            <a:rect r="r" b="b" t="t" l="l"/>
            <a:pathLst>
              <a:path h="5933351" w="5555374">
                <a:moveTo>
                  <a:pt x="0" y="0"/>
                </a:moveTo>
                <a:lnTo>
                  <a:pt x="5555375" y="0"/>
                </a:lnTo>
                <a:lnTo>
                  <a:pt x="5555375" y="5933350"/>
                </a:lnTo>
                <a:lnTo>
                  <a:pt x="0" y="593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56216" y="1790701"/>
            <a:ext cx="6317613" cy="6085689"/>
          </a:xfrm>
          <a:custGeom>
            <a:avLst/>
            <a:gdLst/>
            <a:ahLst/>
            <a:cxnLst/>
            <a:rect r="r" b="b" t="t" l="l"/>
            <a:pathLst>
              <a:path h="6085689" w="6317613">
                <a:moveTo>
                  <a:pt x="0" y="0"/>
                </a:moveTo>
                <a:lnTo>
                  <a:pt x="6317613" y="0"/>
                </a:lnTo>
                <a:lnTo>
                  <a:pt x="6317613" y="6085688"/>
                </a:lnTo>
                <a:lnTo>
                  <a:pt x="0" y="608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9074"/>
            <a:ext cx="17250379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DISTRIBUTION: TRAVEL CATEGORY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0755" y="1932182"/>
            <a:ext cx="8813245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0B4E7C"/>
                </a:solidFill>
                <a:latin typeface="Arial"/>
              </a:rPr>
              <a:t>However looking at travel type, Business customers are more likely to show their satisfaction of their flight experience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98621" y="8019264"/>
            <a:ext cx="10032804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0B4E7C"/>
                </a:solidFill>
                <a:latin typeface="Arial"/>
              </a:rPr>
              <a:t>In the context of flight distance, interestingly long haul flights customers are more satisfied as compared to short flights within their same grouping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1075"/>
            <a:ext cx="10311918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10000" spc="-600" strike="noStrike" u="none">
                <a:solidFill>
                  <a:srgbClr val="0B4E7C"/>
                </a:solidFill>
                <a:latin typeface="Rustic Printed"/>
              </a:rPr>
              <a:t>CHAPTERS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3992" y="2687976"/>
            <a:ext cx="10040772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9000"/>
              </a:lnSpc>
              <a:buFont typeface="Arial"/>
              <a:buChar char="•"/>
            </a:pPr>
            <a:r>
              <a:rPr lang="en-US" sz="4500" spc="270">
                <a:solidFill>
                  <a:srgbClr val="0B4E7C"/>
                </a:solidFill>
                <a:latin typeface="Arial"/>
              </a:rPr>
              <a:t>Introduction</a:t>
            </a:r>
          </a:p>
          <a:p>
            <a:pPr marL="971550" indent="-485775" lvl="1">
              <a:lnSpc>
                <a:spcPts val="9000"/>
              </a:lnSpc>
              <a:buFont typeface="Arial"/>
              <a:buChar char="•"/>
            </a:pPr>
            <a:r>
              <a:rPr lang="en-US" sz="4500" spc="270">
                <a:solidFill>
                  <a:srgbClr val="0B4E7C"/>
                </a:solidFill>
                <a:latin typeface="Arial"/>
              </a:rPr>
              <a:t>Problem Statement/Objectives</a:t>
            </a:r>
          </a:p>
          <a:p>
            <a:pPr marL="971550" indent="-485775" lvl="1">
              <a:lnSpc>
                <a:spcPts val="9000"/>
              </a:lnSpc>
              <a:buFont typeface="Arial"/>
              <a:buChar char="•"/>
            </a:pPr>
            <a:r>
              <a:rPr lang="en-US" sz="4500" spc="270">
                <a:solidFill>
                  <a:srgbClr val="0B4E7C"/>
                </a:solidFill>
                <a:latin typeface="Arial"/>
              </a:rPr>
              <a:t>Data Science Pipeline</a:t>
            </a:r>
          </a:p>
          <a:p>
            <a:pPr marL="971550" indent="-485775" lvl="1">
              <a:lnSpc>
                <a:spcPts val="9000"/>
              </a:lnSpc>
              <a:buFont typeface="Arial"/>
              <a:buChar char="•"/>
            </a:pPr>
            <a:r>
              <a:rPr lang="en-US" sz="4500" spc="270">
                <a:solidFill>
                  <a:srgbClr val="0B4E7C"/>
                </a:solidFill>
                <a:latin typeface="Arial"/>
              </a:rPr>
              <a:t>Exploratory Data Analysis</a:t>
            </a:r>
          </a:p>
          <a:p>
            <a:pPr marL="971550" indent="-485775" lvl="1">
              <a:lnSpc>
                <a:spcPts val="9000"/>
              </a:lnSpc>
              <a:buFont typeface="Arial"/>
              <a:buChar char="•"/>
            </a:pPr>
            <a:r>
              <a:rPr lang="en-US" sz="4500" spc="270">
                <a:solidFill>
                  <a:srgbClr val="0B4E7C"/>
                </a:solidFill>
                <a:latin typeface="Arial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5909" y="2212116"/>
            <a:ext cx="6273391" cy="5862769"/>
          </a:xfrm>
          <a:custGeom>
            <a:avLst/>
            <a:gdLst/>
            <a:ahLst/>
            <a:cxnLst/>
            <a:rect r="r" b="b" t="t" l="l"/>
            <a:pathLst>
              <a:path h="5862769" w="6273391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30243"/>
            <a:ext cx="10846100" cy="6766478"/>
          </a:xfrm>
          <a:custGeom>
            <a:avLst/>
            <a:gdLst/>
            <a:ahLst/>
            <a:cxnLst/>
            <a:rect r="r" b="b" t="t" l="l"/>
            <a:pathLst>
              <a:path h="6766478" w="10846100">
                <a:moveTo>
                  <a:pt x="0" y="0"/>
                </a:moveTo>
                <a:lnTo>
                  <a:pt x="10846100" y="0"/>
                </a:lnTo>
                <a:lnTo>
                  <a:pt x="10846100" y="6766478"/>
                </a:lnTo>
                <a:lnTo>
                  <a:pt x="0" y="6766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51" t="-583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8777" y="219074"/>
            <a:ext cx="17250379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CORRELATION OF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56429" y="1865357"/>
            <a:ext cx="5527429" cy="751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B4E7C"/>
                </a:solidFill>
                <a:latin typeface="Arial"/>
              </a:rPr>
              <a:t>There are no negative correlations among the features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B4E7C"/>
                </a:solidFill>
                <a:latin typeface="Arial"/>
              </a:rPr>
              <a:t>There is some features which shows high correlation pairs such as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B4E7C"/>
                </a:solidFill>
                <a:latin typeface="Arial"/>
              </a:rPr>
              <a:t>in-flight WIFI service with ease of online booking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B4E7C"/>
                </a:solidFill>
                <a:latin typeface="Arial"/>
              </a:rPr>
              <a:t>cleanliness and in flight entertainment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B4E7C"/>
                </a:solidFill>
                <a:latin typeface="Arial"/>
              </a:rPr>
              <a:t>Possibly need to test for multicollinearity before can be use as features in modelling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8777" y="1865357"/>
            <a:ext cx="794051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0B4E7C"/>
                </a:solidFill>
                <a:latin typeface="Arial"/>
              </a:rPr>
              <a:t>For correlation, we focus on numerical features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00885" y="2295916"/>
            <a:ext cx="9887115" cy="7346034"/>
          </a:xfrm>
          <a:custGeom>
            <a:avLst/>
            <a:gdLst/>
            <a:ahLst/>
            <a:cxnLst/>
            <a:rect r="r" b="b" t="t" l="l"/>
            <a:pathLst>
              <a:path h="7346034" w="9887115">
                <a:moveTo>
                  <a:pt x="0" y="0"/>
                </a:moveTo>
                <a:lnTo>
                  <a:pt x="9887115" y="0"/>
                </a:lnTo>
                <a:lnTo>
                  <a:pt x="9887115" y="7346033"/>
                </a:lnTo>
                <a:lnTo>
                  <a:pt x="0" y="7346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9074"/>
            <a:ext cx="17250379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FEATURES IMPORTANCE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3601" y="1901758"/>
            <a:ext cx="7319661" cy="795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B4E7C"/>
                </a:solidFill>
                <a:latin typeface="Arial"/>
              </a:rPr>
              <a:t>To understand the features relationship to satisfaction of customers of their flight experience, we use the Principal Component Analysis as indicators</a:t>
            </a:r>
          </a:p>
          <a:p>
            <a:pPr marL="647702" indent="-323851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B4E7C"/>
                </a:solidFill>
                <a:latin typeface="Arial"/>
              </a:rPr>
              <a:t>PCA identified that the features can be grouped together into 11 principal components   </a:t>
            </a:r>
          </a:p>
          <a:p>
            <a:pPr marL="647702" indent="-323851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B4E7C"/>
                </a:solidFill>
                <a:latin typeface="Arial"/>
              </a:rPr>
              <a:t>From these 11 principal components, the aggregate explained variance is around 80%, which is acceptable</a:t>
            </a:r>
          </a:p>
          <a:p>
            <a:pPr marL="647702" indent="-323851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0B4E7C"/>
                </a:solidFill>
                <a:latin typeface="Arial"/>
              </a:rPr>
              <a:t>Too perfect explained variance will incorporated too much noise and cause overfitting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8777" y="1133473"/>
            <a:ext cx="8435223" cy="279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05</a:t>
            </a:r>
          </a:p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8777" y="4722763"/>
            <a:ext cx="10007156" cy="173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5"/>
              </a:lnSpc>
              <a:spcBef>
                <a:spcPct val="0"/>
              </a:spcBef>
            </a:pPr>
            <a:r>
              <a:rPr lang="en-US" sz="3300" spc="198" strike="noStrike" u="none">
                <a:solidFill>
                  <a:srgbClr val="0B4E7C"/>
                </a:solidFill>
                <a:latin typeface="Arial"/>
              </a:rPr>
              <a:t>Decoding Passenger Satisfaction</a:t>
            </a:r>
          </a:p>
          <a:p>
            <a:pPr algn="l" marL="0" indent="0" lvl="0">
              <a:lnSpc>
                <a:spcPts val="445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55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5909" y="2212116"/>
            <a:ext cx="6273391" cy="5862769"/>
          </a:xfrm>
          <a:custGeom>
            <a:avLst/>
            <a:gdLst/>
            <a:ahLst/>
            <a:cxnLst/>
            <a:rect r="r" b="b" t="t" l="l"/>
            <a:pathLst>
              <a:path h="5862769" w="6273391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8777" y="2488373"/>
            <a:ext cx="10007156" cy="623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Arial Bold"/>
              </a:rPr>
              <a:t>Recap:</a:t>
            </a:r>
            <a:r>
              <a:rPr lang="en-US" sz="3300" spc="198">
                <a:solidFill>
                  <a:srgbClr val="0B4E7C"/>
                </a:solidFill>
                <a:latin typeface="Arial"/>
              </a:rPr>
              <a:t> Competitive nature of the aviation industry and the critical role of passenger satisfaction.</a:t>
            </a:r>
          </a:p>
          <a:p>
            <a:pPr>
              <a:lnSpc>
                <a:spcPts val="4455"/>
              </a:lnSpc>
            </a:pPr>
          </a:p>
          <a:p>
            <a:pPr>
              <a:lnSpc>
                <a:spcPts val="4455"/>
              </a:lnSpc>
            </a:pPr>
            <a:r>
              <a:rPr lang="en-US" sz="3300" spc="198">
                <a:solidFill>
                  <a:srgbClr val="0B4E7C"/>
                </a:solidFill>
                <a:latin typeface="Arial Bold"/>
              </a:rPr>
              <a:t>Key Findings: </a:t>
            </a:r>
            <a:r>
              <a:rPr lang="en-US" sz="3300" spc="198">
                <a:solidFill>
                  <a:srgbClr val="0B4E7C"/>
                </a:solidFill>
                <a:latin typeface="Arial"/>
              </a:rPr>
              <a:t>Varied satisfaction levels across customer segments, with business travelers and long-haul flights standing out.</a:t>
            </a:r>
          </a:p>
          <a:p>
            <a:pPr>
              <a:lnSpc>
                <a:spcPts val="4455"/>
              </a:lnSpc>
            </a:pPr>
          </a:p>
          <a:p>
            <a:pPr marL="0" indent="0" lvl="0">
              <a:lnSpc>
                <a:spcPts val="4455"/>
              </a:lnSpc>
              <a:spcBef>
                <a:spcPct val="0"/>
              </a:spcBef>
            </a:pPr>
            <a:r>
              <a:rPr lang="en-US" sz="3300" spc="198">
                <a:solidFill>
                  <a:srgbClr val="0B4E7C"/>
                </a:solidFill>
                <a:latin typeface="Arial Bold"/>
              </a:rPr>
              <a:t>Feature Insights:</a:t>
            </a:r>
            <a:r>
              <a:rPr lang="en-US" sz="3300" spc="198">
                <a:solidFill>
                  <a:srgbClr val="0B4E7C"/>
                </a:solidFill>
                <a:latin typeface="Arial"/>
              </a:rPr>
              <a:t> Positive correlations suggest potential areas for improvement and enhanced customer experience.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15933" y="2602673"/>
            <a:ext cx="6924150" cy="6872219"/>
          </a:xfrm>
          <a:custGeom>
            <a:avLst/>
            <a:gdLst/>
            <a:ahLst/>
            <a:cxnLst/>
            <a:rect r="r" b="b" t="t" l="l"/>
            <a:pathLst>
              <a:path h="6872219" w="6924150">
                <a:moveTo>
                  <a:pt x="0" y="0"/>
                </a:moveTo>
                <a:lnTo>
                  <a:pt x="6924150" y="0"/>
                </a:lnTo>
                <a:lnTo>
                  <a:pt x="6924150" y="6872219"/>
                </a:lnTo>
                <a:lnTo>
                  <a:pt x="0" y="6872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8777" y="529718"/>
            <a:ext cx="843522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BULLET POINTS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50335"/>
            <a:ext cx="8520987" cy="581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4"/>
              </a:lnSpc>
            </a:pPr>
            <a:r>
              <a:rPr lang="en-US" sz="3699" spc="221">
                <a:solidFill>
                  <a:srgbClr val="0B4E7C"/>
                </a:solidFill>
                <a:latin typeface="Arial Bold"/>
              </a:rPr>
              <a:t>Call to Action:</a:t>
            </a:r>
          </a:p>
          <a:p>
            <a:pPr>
              <a:lnSpc>
                <a:spcPts val="4994"/>
              </a:lnSpc>
            </a:pPr>
          </a:p>
          <a:p>
            <a:pPr marL="712470" indent="-356235" lvl="1">
              <a:lnSpc>
                <a:spcPts val="4455"/>
              </a:lnSpc>
              <a:buFont typeface="Arial"/>
              <a:buChar char="•"/>
            </a:pPr>
            <a:r>
              <a:rPr lang="en-US" sz="3300" spc="198">
                <a:solidFill>
                  <a:srgbClr val="0B4E7C"/>
                </a:solidFill>
                <a:latin typeface="Arial"/>
              </a:rPr>
              <a:t>Airlines can use insights derived from EDA to customize their services and improve overall customer satisfaction.</a:t>
            </a:r>
          </a:p>
          <a:p>
            <a:pPr>
              <a:lnSpc>
                <a:spcPts val="4455"/>
              </a:lnSpc>
            </a:pPr>
          </a:p>
          <a:p>
            <a:pPr marL="712470" indent="-356235" lvl="1">
              <a:lnSpc>
                <a:spcPts val="4455"/>
              </a:lnSpc>
              <a:buFont typeface="Arial"/>
              <a:buChar char="•"/>
            </a:pPr>
            <a:r>
              <a:rPr lang="en-US" sz="3300" spc="198">
                <a:solidFill>
                  <a:srgbClr val="0B4E7C"/>
                </a:solidFill>
                <a:latin typeface="Arial"/>
              </a:rPr>
              <a:t>Continuously monitor and adapt to changing passenger preferences for long-lasting benefits.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452046" y="2455296"/>
            <a:ext cx="6124154" cy="6124154"/>
          </a:xfrm>
          <a:custGeom>
            <a:avLst/>
            <a:gdLst/>
            <a:ahLst/>
            <a:cxnLst/>
            <a:rect r="r" b="b" t="t" l="l"/>
            <a:pathLst>
              <a:path h="6124154" w="6124154">
                <a:moveTo>
                  <a:pt x="0" y="0"/>
                </a:moveTo>
                <a:lnTo>
                  <a:pt x="6124153" y="0"/>
                </a:lnTo>
                <a:lnTo>
                  <a:pt x="6124153" y="6124154"/>
                </a:lnTo>
                <a:lnTo>
                  <a:pt x="0" y="6124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8777" y="529718"/>
            <a:ext cx="15867422" cy="129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28"/>
              </a:lnSpc>
            </a:pPr>
            <a:r>
              <a:rPr lang="en-US" sz="8258" spc="-495">
                <a:solidFill>
                  <a:srgbClr val="0B4E7C"/>
                </a:solidFill>
                <a:latin typeface="Rustic Printed"/>
              </a:rPr>
              <a:t>TURNING INSIGHTS INTO ACTION FOR AIRLINES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63162" y="-789039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157161" y="1818354"/>
            <a:ext cx="7973677" cy="6764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66"/>
              </a:lnSpc>
            </a:pPr>
            <a:r>
              <a:rPr lang="en-US" sz="18888" spc="-1133">
                <a:solidFill>
                  <a:srgbClr val="0B4E7C"/>
                </a:solidFill>
                <a:latin typeface="Rustic Printed"/>
              </a:rPr>
              <a:t>THANK YOU VERY MUCH!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933">
            <a:off x="-2582731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84336" y="-1920382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366315">
            <a:off x="16272866" y="2044607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3439542">
            <a:off x="12477745" y="2571123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235282">
            <a:off x="3033323" y="6293225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4270593" y="2757734"/>
            <a:ext cx="1198548" cy="1291578"/>
          </a:xfrm>
          <a:custGeom>
            <a:avLst/>
            <a:gdLst/>
            <a:ahLst/>
            <a:cxnLst/>
            <a:rect r="r" b="b" t="t" l="l"/>
            <a:pathLst>
              <a:path h="1291578" w="119854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722864" y="6511304"/>
            <a:ext cx="1140143" cy="1228640"/>
          </a:xfrm>
          <a:custGeom>
            <a:avLst/>
            <a:gdLst/>
            <a:ahLst/>
            <a:cxnLst/>
            <a:rect r="r" b="b" t="t" l="l"/>
            <a:pathLst>
              <a:path h="1228640" w="1140143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3992" y="981075"/>
            <a:ext cx="10311918" cy="279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10000" spc="-600" strike="noStrike" u="none">
                <a:solidFill>
                  <a:srgbClr val="0B4E7C"/>
                </a:solidFill>
                <a:latin typeface="Rustic Printed"/>
              </a:rPr>
              <a:t>01 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10000" spc="-600" strike="noStrike" u="none">
                <a:solidFill>
                  <a:srgbClr val="0B4E7C"/>
                </a:solidFill>
                <a:latin typeface="Rustic Printe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3992" y="4541396"/>
            <a:ext cx="10609549" cy="342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4"/>
              </a:lnSpc>
            </a:pPr>
            <a:r>
              <a:rPr lang="en-US" sz="3299" spc="197">
                <a:solidFill>
                  <a:srgbClr val="0B4E7C"/>
                </a:solidFill>
                <a:latin typeface="Arial"/>
              </a:rPr>
              <a:t>Context of the project and highlighting the importance of understanding the Aviation industry and customer satisfaction</a:t>
            </a:r>
          </a:p>
          <a:p>
            <a:pPr>
              <a:lnSpc>
                <a:spcPts val="4454"/>
              </a:lnSpc>
            </a:pPr>
          </a:p>
          <a:p>
            <a:pPr>
              <a:lnSpc>
                <a:spcPts val="4454"/>
              </a:lnSpc>
            </a:pPr>
          </a:p>
          <a:p>
            <a:pPr marL="0" indent="0" lvl="0">
              <a:lnSpc>
                <a:spcPts val="4454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5909" y="2212116"/>
            <a:ext cx="6273391" cy="5862769"/>
          </a:xfrm>
          <a:custGeom>
            <a:avLst/>
            <a:gdLst/>
            <a:ahLst/>
            <a:cxnLst/>
            <a:rect r="r" b="b" t="t" l="l"/>
            <a:pathLst>
              <a:path h="5862769" w="6273391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235717"/>
            <a:ext cx="7975438" cy="6256277"/>
          </a:xfrm>
          <a:custGeom>
            <a:avLst/>
            <a:gdLst/>
            <a:ahLst/>
            <a:cxnLst/>
            <a:rect r="r" b="b" t="t" l="l"/>
            <a:pathLst>
              <a:path h="6256277" w="7975438">
                <a:moveTo>
                  <a:pt x="0" y="0"/>
                </a:moveTo>
                <a:lnTo>
                  <a:pt x="7975438" y="0"/>
                </a:lnTo>
                <a:lnTo>
                  <a:pt x="7975438" y="6256277"/>
                </a:lnTo>
                <a:lnTo>
                  <a:pt x="0" y="6256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40" t="0" r="-4153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76877"/>
            <a:ext cx="10311918" cy="126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80"/>
              </a:lnSpc>
            </a:pPr>
            <a:r>
              <a:rPr lang="en-US" sz="8000" spc="-480">
                <a:solidFill>
                  <a:srgbClr val="0B4E7C"/>
                </a:solidFill>
                <a:latin typeface="Rustic Printed"/>
              </a:rPr>
              <a:t>AVIATION INDUSTRY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6541" y="2427474"/>
            <a:ext cx="7358555" cy="50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2" indent="-356231" lvl="1">
              <a:lnSpc>
                <a:spcPts val="4454"/>
              </a:lnSpc>
              <a:buFont typeface="Arial"/>
              <a:buChar char="•"/>
            </a:pPr>
            <a:r>
              <a:rPr lang="en-US" sz="3299" spc="197">
                <a:solidFill>
                  <a:srgbClr val="0B4E7C"/>
                </a:solidFill>
                <a:latin typeface="Canva Sans"/>
              </a:rPr>
              <a:t>One of the largest drivers of Tourism</a:t>
            </a:r>
          </a:p>
          <a:p>
            <a:pPr marL="712462" indent="-356231" lvl="1">
              <a:lnSpc>
                <a:spcPts val="4454"/>
              </a:lnSpc>
              <a:buFont typeface="Arial"/>
              <a:buChar char="•"/>
            </a:pPr>
            <a:r>
              <a:rPr lang="en-US" sz="3299" spc="197">
                <a:solidFill>
                  <a:srgbClr val="0B4E7C"/>
                </a:solidFill>
                <a:latin typeface="Canva Sans"/>
              </a:rPr>
              <a:t>Contributes to 7.6% of Global Tourism GDP </a:t>
            </a:r>
          </a:p>
          <a:p>
            <a:pPr>
              <a:lnSpc>
                <a:spcPts val="4454"/>
              </a:lnSpc>
            </a:pPr>
            <a:r>
              <a:rPr lang="en-US" sz="3299" spc="197">
                <a:solidFill>
                  <a:srgbClr val="0B4E7C"/>
                </a:solidFill>
                <a:latin typeface="Canva Sans"/>
              </a:rPr>
              <a:t>     (WTC 2023)</a:t>
            </a:r>
          </a:p>
          <a:p>
            <a:pPr marL="712462" indent="-356231" lvl="1">
              <a:lnSpc>
                <a:spcPts val="4454"/>
              </a:lnSpc>
              <a:buFont typeface="Arial"/>
              <a:buChar char="•"/>
            </a:pPr>
            <a:r>
              <a:rPr lang="en-US" sz="3299" spc="197">
                <a:solidFill>
                  <a:srgbClr val="0B4E7C"/>
                </a:solidFill>
                <a:latin typeface="Canva Sans"/>
              </a:rPr>
              <a:t>Very Competitive field</a:t>
            </a:r>
            <a:r>
              <a:rPr lang="en-US" sz="3299" spc="197">
                <a:solidFill>
                  <a:srgbClr val="0B4E7C"/>
                </a:solidFill>
                <a:latin typeface="Canva Sans"/>
              </a:rPr>
              <a:t> (Not about the destination but about the journey)</a:t>
            </a:r>
          </a:p>
          <a:p>
            <a:pPr marL="0" indent="0" lvl="0">
              <a:lnSpc>
                <a:spcPts val="44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2291" y="3178869"/>
            <a:ext cx="8011176" cy="5335443"/>
          </a:xfrm>
          <a:custGeom>
            <a:avLst/>
            <a:gdLst/>
            <a:ahLst/>
            <a:cxnLst/>
            <a:rect r="r" b="b" t="t" l="l"/>
            <a:pathLst>
              <a:path h="5335443" w="8011176">
                <a:moveTo>
                  <a:pt x="0" y="0"/>
                </a:moveTo>
                <a:lnTo>
                  <a:pt x="8011176" y="0"/>
                </a:lnTo>
                <a:lnTo>
                  <a:pt x="8011176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3992" y="800098"/>
            <a:ext cx="11074580" cy="320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8000" spc="-480" strike="noStrike" u="none">
                <a:solidFill>
                  <a:srgbClr val="0B4E7C"/>
                </a:solidFill>
                <a:latin typeface="Rustic Printed"/>
              </a:rPr>
              <a:t>IMPORTANCE OF UNDERSTANDING CUSTOMER SATISFACTION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579766"/>
            <a:ext cx="8197409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6075"/>
              </a:lnSpc>
              <a:buFont typeface="Arial"/>
              <a:buChar char="•"/>
            </a:pPr>
            <a:r>
              <a:rPr lang="en-US" sz="4500" spc="270">
                <a:solidFill>
                  <a:srgbClr val="0B4E7C"/>
                </a:solidFill>
                <a:latin typeface="Arial"/>
              </a:rPr>
              <a:t>Customer retention</a:t>
            </a:r>
          </a:p>
          <a:p>
            <a:pPr marL="971550" indent="-485775" lvl="1">
              <a:lnSpc>
                <a:spcPts val="6075"/>
              </a:lnSpc>
              <a:buFont typeface="Arial"/>
              <a:buChar char="•"/>
            </a:pPr>
            <a:r>
              <a:rPr lang="en-US" sz="4500" spc="270">
                <a:solidFill>
                  <a:srgbClr val="0B4E7C"/>
                </a:solidFill>
                <a:latin typeface="Arial"/>
              </a:rPr>
              <a:t>Service Improvements</a:t>
            </a:r>
          </a:p>
          <a:p>
            <a:pPr marL="971550" indent="-485775" lvl="1">
              <a:lnSpc>
                <a:spcPts val="6075"/>
              </a:lnSpc>
              <a:spcBef>
                <a:spcPct val="0"/>
              </a:spcBef>
              <a:buFont typeface="Arial"/>
              <a:buChar char="•"/>
            </a:pPr>
            <a:r>
              <a:rPr lang="en-US" sz="4500" spc="270">
                <a:solidFill>
                  <a:srgbClr val="0B4E7C"/>
                </a:solidFill>
                <a:latin typeface="Arial"/>
              </a:rPr>
              <a:t>Service Weightage (Resource Efficiency)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3992" y="800098"/>
            <a:ext cx="11717023" cy="1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02 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3992" y="2600325"/>
            <a:ext cx="10609549" cy="724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3000" spc="179">
                <a:solidFill>
                  <a:srgbClr val="0B4E7C"/>
                </a:solidFill>
                <a:latin typeface="Arial"/>
              </a:rPr>
              <a:t>The global aviation industry is fiercely competitive, emphasizing the pivotal role of passenger satisfaction in determining airline performance.</a:t>
            </a:r>
          </a:p>
          <a:p>
            <a:pPr>
              <a:lnSpc>
                <a:spcPts val="4050"/>
              </a:lnSpc>
            </a:pPr>
          </a:p>
          <a:p>
            <a:pPr>
              <a:lnSpc>
                <a:spcPts val="4050"/>
              </a:lnSpc>
            </a:pPr>
            <a:r>
              <a:rPr lang="en-US" sz="3000" spc="179">
                <a:solidFill>
                  <a:srgbClr val="0B4E7C"/>
                </a:solidFill>
                <a:latin typeface="Arial"/>
              </a:rPr>
              <a:t>Passenger satisfaction is crucial for customer retention and gaining a competitive edge in the industry.</a:t>
            </a:r>
          </a:p>
          <a:p>
            <a:pPr>
              <a:lnSpc>
                <a:spcPts val="4050"/>
              </a:lnSpc>
            </a:pPr>
          </a:p>
          <a:p>
            <a:pPr>
              <a:lnSpc>
                <a:spcPts val="4050"/>
              </a:lnSpc>
            </a:pPr>
            <a:r>
              <a:rPr lang="en-US" sz="3000" spc="179">
                <a:solidFill>
                  <a:srgbClr val="0B4E7C"/>
                </a:solidFill>
                <a:latin typeface="Arial"/>
              </a:rPr>
              <a:t>Question:-</a:t>
            </a:r>
          </a:p>
          <a:p>
            <a:pPr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B4E7C"/>
                </a:solidFill>
                <a:latin typeface="Arial"/>
              </a:rPr>
              <a:t>What are the primary contributors that impact passengers' overall flying experience?</a:t>
            </a:r>
          </a:p>
          <a:p>
            <a:pPr marL="647700" indent="-323850" lvl="1">
              <a:lnSpc>
                <a:spcPts val="4050"/>
              </a:lnSpc>
              <a:buFont typeface="Arial"/>
              <a:buChar char="•"/>
            </a:pPr>
            <a:r>
              <a:rPr lang="en-US" sz="3000" spc="179">
                <a:solidFill>
                  <a:srgbClr val="0B4E7C"/>
                </a:solidFill>
                <a:latin typeface="Arial"/>
              </a:rPr>
              <a:t>How do flight delays and arrival delays influence overall passenger satisfaction?</a:t>
            </a:r>
          </a:p>
          <a:p>
            <a:pPr>
              <a:lnSpc>
                <a:spcPts val="4050"/>
              </a:lnSpc>
            </a:pPr>
          </a:p>
          <a:p>
            <a:pPr>
              <a:lnSpc>
                <a:spcPts val="405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5909" y="2212116"/>
            <a:ext cx="6273391" cy="5862769"/>
          </a:xfrm>
          <a:custGeom>
            <a:avLst/>
            <a:gdLst/>
            <a:ahLst/>
            <a:cxnLst/>
            <a:rect r="r" b="b" t="t" l="l"/>
            <a:pathLst>
              <a:path h="5862769" w="6273391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022580"/>
            <a:ext cx="6953590" cy="6241839"/>
          </a:xfrm>
          <a:custGeom>
            <a:avLst/>
            <a:gdLst/>
            <a:ahLst/>
            <a:cxnLst/>
            <a:rect r="r" b="b" t="t" l="l"/>
            <a:pathLst>
              <a:path h="6241839" w="6953590">
                <a:moveTo>
                  <a:pt x="0" y="0"/>
                </a:moveTo>
                <a:lnTo>
                  <a:pt x="6953590" y="0"/>
                </a:lnTo>
                <a:lnTo>
                  <a:pt x="6953590" y="6241840"/>
                </a:lnTo>
                <a:lnTo>
                  <a:pt x="0" y="624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85" t="0" r="-634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6973112" cy="7514929"/>
            <a:chOff x="0" y="0"/>
            <a:chExt cx="9297483" cy="1001990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38125"/>
              <a:ext cx="9297483" cy="186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spc="-480" strike="noStrike" u="none">
                  <a:solidFill>
                    <a:srgbClr val="0B4E7C"/>
                  </a:solidFill>
                  <a:latin typeface="Rustic Printed"/>
                </a:rPr>
                <a:t>PROBLEM OBJECTIVE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09431"/>
              <a:ext cx="9297483" cy="7610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499"/>
                </a:lnSpc>
                <a:buFont typeface="Arial"/>
                <a:buChar char="•"/>
              </a:pPr>
              <a:r>
                <a:rPr lang="en-US" sz="2999" spc="179" strike="noStrike" u="none">
                  <a:solidFill>
                    <a:srgbClr val="0B4E7C"/>
                  </a:solidFill>
                  <a:latin typeface="Arial"/>
                </a:rPr>
                <a:t>To identify and analyse the key contributing factors that impact the overall customer experience in the context of airline travel.</a:t>
              </a:r>
            </a:p>
            <a:p>
              <a:pPr algn="l" marL="647700" indent="-323850" lvl="1">
                <a:lnSpc>
                  <a:spcPts val="4499"/>
                </a:lnSpc>
                <a:buFont typeface="Arial"/>
                <a:buChar char="•"/>
              </a:pPr>
              <a:r>
                <a:rPr lang="en-US" sz="2999" spc="179" strike="noStrike" u="none">
                  <a:solidFill>
                    <a:srgbClr val="0B4E7C"/>
                  </a:solidFill>
                  <a:latin typeface="Arial"/>
                </a:rPr>
                <a:t>To investigate the specific impacts of departure and arrival delays on overall customer experience.</a:t>
              </a:r>
            </a:p>
            <a:p>
              <a:pPr algn="l" marL="647700" indent="-323850" lvl="1">
                <a:lnSpc>
                  <a:spcPts val="4499"/>
                </a:lnSpc>
                <a:buFont typeface="Arial"/>
                <a:buChar char="•"/>
              </a:pPr>
              <a:r>
                <a:rPr lang="en-US" sz="2999" spc="179" strike="noStrike" u="none">
                  <a:solidFill>
                    <a:srgbClr val="0B4E7C"/>
                  </a:solidFill>
                  <a:latin typeface="Arial"/>
                </a:rPr>
                <a:t>To predict customer satisfaction using machine learning models.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8175"/>
            <a:ext cx="12205242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 spc="-480" strike="noStrike" u="none">
                <a:solidFill>
                  <a:srgbClr val="0B4E7C"/>
                </a:solidFill>
                <a:latin typeface="Rustic Printed"/>
              </a:rPr>
              <a:t>SCOPE &amp; DOMAIN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43326" y="3732957"/>
            <a:ext cx="6600691" cy="48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The project encompasses various customer experiences, including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Check-in services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Online boarding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On-board service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Cleanliness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Food and beverages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Pre and post-flight services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45207" y="3732957"/>
            <a:ext cx="5950492" cy="48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Focused on customer airline satisfaction with a substantial sample size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     (N &gt; 120,000).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79" strike="noStrike" u="none">
                <a:solidFill>
                  <a:srgbClr val="0B4E7C"/>
                </a:solidFill>
                <a:latin typeface="Arial"/>
              </a:rPr>
              <a:t>Emphasis on data obtained from customer feedback, with a specific focus on aspects such as Age and Gender.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3326" y="2478301"/>
            <a:ext cx="59504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 spc="-270" strike="noStrike" u="none">
                <a:solidFill>
                  <a:srgbClr val="0B4E7C"/>
                </a:solidFill>
                <a:latin typeface="Rustic Printed"/>
              </a:rPr>
              <a:t>SCOPE: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2185" y="2478301"/>
            <a:ext cx="59504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 spc="-270" strike="noStrike" u="none">
                <a:solidFill>
                  <a:srgbClr val="0B4E7C"/>
                </a:solidFill>
                <a:latin typeface="Rustic Printed"/>
              </a:rPr>
              <a:t>RESEARCH DOMAIN: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777937"/>
          <a:ext cx="16258210" cy="6712072"/>
        </p:xfrm>
        <a:graphic>
          <a:graphicData uri="http://schemas.openxmlformats.org/drawingml/2006/table">
            <a:tbl>
              <a:tblPr/>
              <a:tblGrid>
                <a:gridCol w="6261269"/>
                <a:gridCol w="9996941"/>
              </a:tblGrid>
              <a:tr h="195512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84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49" spc="-164" strike="noStrike" u="none">
                          <a:solidFill>
                            <a:srgbClr val="FFFFFF"/>
                          </a:solidFill>
                          <a:latin typeface="Arial"/>
                        </a:rPr>
                        <a:t>JIANG, X., ZHANG, Y., LI, Y., &amp; ZHANG, B. (2022)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7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84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49" spc="-164" strike="noStrike" u="none">
                          <a:solidFill>
                            <a:srgbClr val="000000"/>
                          </a:solidFill>
                          <a:latin typeface="Arial"/>
                        </a:rPr>
                        <a:t>Presents a study on the factors affecting airline passenger satisfaction using a RF-RFE-LR model to extract important variables affecting passenger satisfaction.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847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84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49" spc="-164" strike="noStrike" u="none">
                          <a:solidFill>
                            <a:srgbClr val="FFFFFF"/>
                          </a:solidFill>
                          <a:latin typeface="Arial"/>
                        </a:rPr>
                        <a:t>KUMAR, S., &amp; ZYMBLER, M. (2019)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7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84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49" spc="-164" strike="noStrike" u="none">
                          <a:solidFill>
                            <a:srgbClr val="000000"/>
                          </a:solidFill>
                          <a:latin typeface="Arial"/>
                        </a:rPr>
                        <a:t>Focuses on analyzing customer satisfaction from airline tweets using machine learning. The paper explores numerous approaches to sentiment analysis, including document-level, phrase-level, and entity-level sentiment analysis.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847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84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49" spc="-164" strike="noStrike" u="none">
                          <a:solidFill>
                            <a:srgbClr val="FFFFFF"/>
                          </a:solidFill>
                          <a:latin typeface="Arial"/>
                        </a:rPr>
                        <a:t>NOVIANTORO, T., &amp; HUANG, J. (2022)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7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84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49" spc="-164" strike="noStrike" u="none">
                          <a:solidFill>
                            <a:srgbClr val="000000"/>
                          </a:solidFill>
                          <a:latin typeface="Arial"/>
                        </a:rPr>
                        <a:t>The research highlights on the significance of providing excellent services to travellers to maintain a competitive edge within the airline industry. According to their findings, deep learning is the best machine learning model to predict airline passenger satisfaction.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B4E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01090" y="628025"/>
            <a:ext cx="162582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480" u="none">
                <a:solidFill>
                  <a:srgbClr val="0B4E7C"/>
                </a:solidFill>
                <a:latin typeface="Rustic Printed"/>
              </a:rPr>
              <a:t>LITERATURE REVIEW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DAF1jHDtTLU</dc:identifier>
  <dcterms:modified xsi:type="dcterms:W3CDTF">2011-08-01T06:04:30Z</dcterms:modified>
  <cp:revision>1</cp:revision>
  <dc:title>Group 05</dc:title>
</cp:coreProperties>
</file>